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491" r:id="rId2"/>
    <p:sldId id="492" r:id="rId3"/>
    <p:sldId id="306" r:id="rId4"/>
    <p:sldId id="493" r:id="rId5"/>
    <p:sldId id="494" r:id="rId6"/>
    <p:sldId id="301" r:id="rId7"/>
    <p:sldId id="498" r:id="rId8"/>
    <p:sldId id="500" r:id="rId9"/>
    <p:sldId id="495" r:id="rId10"/>
    <p:sldId id="501" r:id="rId11"/>
    <p:sldId id="496" r:id="rId12"/>
    <p:sldId id="502" r:id="rId13"/>
    <p:sldId id="503" r:id="rId14"/>
    <p:sldId id="504" r:id="rId15"/>
    <p:sldId id="272" r:id="rId16"/>
    <p:sldId id="312" r:id="rId17"/>
    <p:sldId id="310" r:id="rId18"/>
    <p:sldId id="31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2"/>
    <p:restoredTop sz="73208" autoAdjust="0"/>
  </p:normalViewPr>
  <p:slideViewPr>
    <p:cSldViewPr snapToGrid="0" snapToObjects="1">
      <p:cViewPr varScale="1">
        <p:scale>
          <a:sx n="83" d="100"/>
          <a:sy n="83" d="100"/>
        </p:scale>
        <p:origin x="1506" y="90"/>
      </p:cViewPr>
      <p:guideLst/>
    </p:cSldViewPr>
  </p:slideViewPr>
  <p:outlineViewPr>
    <p:cViewPr>
      <p:scale>
        <a:sx n="33" d="100"/>
        <a:sy n="33" d="100"/>
      </p:scale>
      <p:origin x="0" y="-3496"/>
    </p:cViewPr>
  </p:outlineViewPr>
  <p:notesTextViewPr>
    <p:cViewPr>
      <p:scale>
        <a:sx n="130" d="100"/>
        <a:sy n="13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EE9D9-7F8B-7D4A-807E-B98B67FADAB1}" type="datetimeFigureOut">
              <a:rPr lang="en-US" smtClean="0"/>
              <a:t>1/12/2020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114CA-6496-BA4A-8467-24BFA6F5F9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57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349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2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83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28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880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F009-F074-47E7-9AB1-54527BA3DEB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173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89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F009-F074-47E7-9AB1-54527BA3DEB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98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F009-F074-47E7-9AB1-54527BA3DEB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26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848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62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F009-F074-47E7-9AB1-54527BA3DEB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2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143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2C7D-D0B2-9749-942E-FC4CD6EBDA90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41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19A7-91C6-124F-A392-A27FDA0C765A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4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0350-7B3C-D948-8646-B613CEA1A0D8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82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996311" y="1270000"/>
            <a:ext cx="10606962" cy="4941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4354133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61D61-0E3B-9641-99F8-F72DE78D00D4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0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4A69-E1B8-DC4D-89C2-8DDBE62D36B1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251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D410-214B-EE48-BAA0-3FA89430F476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34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B063-A25D-2643-87BF-586D74D2657C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27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CB96C-3655-254C-88A4-4A42C8100613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5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36D6-56D5-AB48-A345-30A404313172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2DBD-AFF4-A348-9BB9-B9092D9662B2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CC6F-6C2F-2C46-AA73-C789A9BBAE07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8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478C5-38BA-ED4F-BFCB-3F92F40AB34C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90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0581" y="2515670"/>
            <a:ext cx="7070838" cy="1015625"/>
          </a:xfrm>
        </p:spPr>
        <p:txBody>
          <a:bodyPr>
            <a:noAutofit/>
          </a:bodyPr>
          <a:lstStyle/>
          <a:p>
            <a:r>
              <a:rPr lang="en-US" sz="2053" dirty="0" err="1">
                <a:solidFill>
                  <a:srgbClr val="000000"/>
                </a:solidFill>
              </a:rPr>
              <a:t>yFuzz</a:t>
            </a:r>
            <a:r>
              <a:rPr lang="en-US" sz="2053" dirty="0">
                <a:solidFill>
                  <a:srgbClr val="000000"/>
                </a:solidFill>
              </a:rPr>
              <a:t>: a yield-driven progressive </a:t>
            </a:r>
            <a:r>
              <a:rPr lang="en-US" sz="2053" dirty="0" err="1">
                <a:solidFill>
                  <a:srgbClr val="000000"/>
                </a:solidFill>
              </a:rPr>
              <a:t>fuzzer</a:t>
            </a:r>
            <a:r>
              <a:rPr lang="en-US" sz="2053" dirty="0">
                <a:solidFill>
                  <a:srgbClr val="000000"/>
                </a:solidFill>
              </a:rPr>
              <a:t> for </a:t>
            </a:r>
            <a:r>
              <a:rPr lang="en-US" sz="2053" dirty="0" err="1">
                <a:solidFill>
                  <a:srgbClr val="000000"/>
                </a:solidFill>
              </a:rPr>
              <a:t>stateful</a:t>
            </a:r>
            <a:br>
              <a:rPr lang="en-US" sz="2053" dirty="0">
                <a:solidFill>
                  <a:srgbClr val="000000"/>
                </a:solidFill>
              </a:rPr>
            </a:br>
            <a:r>
              <a:rPr lang="en-US" sz="2053" dirty="0">
                <a:solidFill>
                  <a:srgbClr val="000000"/>
                </a:solidFill>
              </a:rPr>
              <a:t>              communication protocols</a:t>
            </a:r>
          </a:p>
          <a:p>
            <a:endParaRPr lang="en-US" sz="2053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1818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Yurong Chen, Tian Lan, Guru </a:t>
            </a:r>
            <a:r>
              <a:rPr lang="en-US" sz="1818" i="1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Venkataramani</a:t>
            </a:r>
            <a:endParaRPr lang="en-US" sz="1818" i="1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95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450C-83C1-4F43-B3D4-51373F80F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upon AFL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CF675-FA4B-4E7D-B6EC-511A65CCE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485" y="2113336"/>
            <a:ext cx="4793031" cy="45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6576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353830" y="215035"/>
            <a:ext cx="7149523" cy="900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251" tIns="45125" rIns="90251" bIns="45125" numCol="1" anchor="t" anchorCtr="0" compatLnSpc="1">
            <a:prstTxWarp prst="textNoShape">
              <a:avLst/>
            </a:prstTxWarp>
          </a:bodyPr>
          <a:lstStyle>
            <a:lvl1pPr algn="l" defTabSz="992188" rtl="0" fontAlgn="base">
              <a:lnSpc>
                <a:spcPct val="85000"/>
              </a:lnSpc>
              <a:spcBef>
                <a:spcPts val="763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defTabSz="992188" rtl="0" fontAlgn="base">
              <a:lnSpc>
                <a:spcPct val="85000"/>
              </a:lnSpc>
              <a:spcBef>
                <a:spcPts val="763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Arial" charset="0"/>
              </a:defRPr>
            </a:lvl2pPr>
            <a:lvl3pPr algn="l" defTabSz="992188" rtl="0" fontAlgn="base">
              <a:lnSpc>
                <a:spcPct val="85000"/>
              </a:lnSpc>
              <a:spcBef>
                <a:spcPts val="763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Arial" charset="0"/>
              </a:defRPr>
            </a:lvl3pPr>
            <a:lvl4pPr algn="l" defTabSz="992188" rtl="0" fontAlgn="base">
              <a:lnSpc>
                <a:spcPct val="85000"/>
              </a:lnSpc>
              <a:spcBef>
                <a:spcPts val="763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Arial" charset="0"/>
              </a:defRPr>
            </a:lvl4pPr>
            <a:lvl5pPr algn="l" defTabSz="992188" rtl="0" fontAlgn="base">
              <a:lnSpc>
                <a:spcPct val="85000"/>
              </a:lnSpc>
              <a:spcBef>
                <a:spcPts val="763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Arial" charset="0"/>
              </a:defRPr>
            </a:lvl5pPr>
            <a:lvl6pPr marL="457200" algn="l" defTabSz="992188" rtl="0" fontAlgn="base">
              <a:lnSpc>
                <a:spcPct val="85000"/>
              </a:lnSpc>
              <a:spcBef>
                <a:spcPts val="763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Arial" charset="0"/>
              </a:defRPr>
            </a:lvl6pPr>
            <a:lvl7pPr marL="914400" algn="l" defTabSz="992188" rtl="0" fontAlgn="base">
              <a:lnSpc>
                <a:spcPct val="85000"/>
              </a:lnSpc>
              <a:spcBef>
                <a:spcPts val="763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Arial" charset="0"/>
              </a:defRPr>
            </a:lvl7pPr>
            <a:lvl8pPr marL="1371600" algn="l" defTabSz="992188" rtl="0" fontAlgn="base">
              <a:lnSpc>
                <a:spcPct val="85000"/>
              </a:lnSpc>
              <a:spcBef>
                <a:spcPts val="763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Arial" charset="0"/>
              </a:defRPr>
            </a:lvl8pPr>
            <a:lvl9pPr marL="1828800" algn="l" defTabSz="992188" rtl="0" fontAlgn="base">
              <a:lnSpc>
                <a:spcPct val="85000"/>
              </a:lnSpc>
              <a:spcBef>
                <a:spcPts val="763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2909" dirty="0"/>
              <a:t>Demo</a:t>
            </a:r>
          </a:p>
        </p:txBody>
      </p:sp>
      <p:pic>
        <p:nvPicPr>
          <p:cNvPr id="3" name="pro2fuzz2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8704" y="903623"/>
            <a:ext cx="8936182" cy="502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1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9ACB-344A-4CDF-89C8-65B1A830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 breakdown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5B389-3D39-43D0-926F-410F29A7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24400-C4F4-4E50-8E78-C5AEC5BDF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9918"/>
            <a:ext cx="12192000" cy="374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53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DB51A-8A31-46C8-909A-F9A366EE5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6109F-65DB-4ED4-A8EC-E15C00BA7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254" y="0"/>
            <a:ext cx="6005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72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F46AB-4B8A-4157-BE17-D45FDA74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4DFFC-B85A-44CF-97D4-02ED4AAD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F0488-5284-4DC6-999C-FAA22EBCD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85" y="1735015"/>
            <a:ext cx="9043686" cy="496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33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0B0A8-6BDB-401B-AC53-C45D0C577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packet fuzzing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74EFC1-0575-4A3C-813C-343F0E01C111}"/>
              </a:ext>
            </a:extLst>
          </p:cNvPr>
          <p:cNvSpPr txBox="1">
            <a:spLocks/>
          </p:cNvSpPr>
          <p:nvPr/>
        </p:nvSpPr>
        <p:spPr>
          <a:xfrm>
            <a:off x="8296726" y="5529883"/>
            <a:ext cx="3043835" cy="10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OpenSSL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27284D-EA2C-5744-B353-1BD37EACD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584" y="66674"/>
            <a:ext cx="6975231" cy="523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57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0B0A8-6BDB-401B-AC53-C45D0C577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Stateful fuzzing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74EFC1-0575-4A3C-813C-343F0E01C111}"/>
              </a:ext>
            </a:extLst>
          </p:cNvPr>
          <p:cNvSpPr txBox="1">
            <a:spLocks/>
          </p:cNvSpPr>
          <p:nvPr/>
        </p:nvSpPr>
        <p:spPr>
          <a:xfrm>
            <a:off x="8296726" y="5529883"/>
            <a:ext cx="3043835" cy="10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OpenSSL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D0B47D-163A-8F47-B544-B4A03ED5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961" y="249856"/>
            <a:ext cx="86614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32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F409-7084-224D-A11B-BB838FF83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D44BC-97FA-A34D-A0B4-54187DFAD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Progression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Current state f1, when interesting p1 triggers new code coverage, trap f1 and fuzz p2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Regression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Current state f2, when fuzzing p2 is exhausted, step back to previous state f1, and continue fuzzing p1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DFS backtracking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f1 =&gt; f2 =&gt; f3 =&gt; f4 =&gt; f3’ =&gt; f2’ =&gt; f1’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3ED5E-D000-8647-A870-0A1F389AB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35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60AC-D05D-9843-AA6F-88AF6749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Policy: what to monitor?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0A1E7-21D1-9C41-940E-263093DD1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Key: variables that indicates state changes in the protocol</a:t>
            </a:r>
          </a:p>
          <a:p>
            <a:r>
              <a:rPr lang="en-US" dirty="0"/>
              <a:t>Indicators:</a:t>
            </a:r>
          </a:p>
          <a:p>
            <a:pPr lvl="1"/>
            <a:r>
              <a:rPr lang="en-US" dirty="0"/>
              <a:t>Code coverage</a:t>
            </a:r>
          </a:p>
          <a:p>
            <a:pPr lvl="1"/>
            <a:r>
              <a:rPr lang="en-US" dirty="0"/>
              <a:t>New packet flight</a:t>
            </a:r>
          </a:p>
          <a:p>
            <a:pPr lvl="1"/>
            <a:r>
              <a:rPr lang="en-US" dirty="0"/>
              <a:t>Packet change: packet type, length, or combined signature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CB908-9A00-4B43-A87C-1A3E452F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89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" y="1044869"/>
            <a:ext cx="5455917" cy="25233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6043" y="1065328"/>
            <a:ext cx="5455917" cy="24824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48445-CAB9-41FC-BFA4-224ABD4DD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6001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93280" y="3706773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N00014-17-1-2786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&amp; </a:t>
            </a:r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N00014-15-1-2210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3661" y="6486575"/>
            <a:ext cx="2743200" cy="365125"/>
          </a:xfrm>
        </p:spPr>
        <p:txBody>
          <a:bodyPr/>
          <a:lstStyle/>
          <a:p>
            <a:fld id="{AC222235-CF1F-CA40-A329-C57CB8BC745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68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Title 67"/>
          <p:cNvSpPr>
            <a:spLocks noGrp="1"/>
          </p:cNvSpPr>
          <p:nvPr>
            <p:ph type="title"/>
          </p:nvPr>
        </p:nvSpPr>
        <p:spPr>
          <a:xfrm>
            <a:off x="2431765" y="195098"/>
            <a:ext cx="7149523" cy="5195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Fuzzing communication protocols</a:t>
            </a:r>
          </a:p>
        </p:txBody>
      </p:sp>
      <p:sp>
        <p:nvSpPr>
          <p:cNvPr id="10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197306" y="5058852"/>
            <a:ext cx="8166890" cy="1463340"/>
          </a:xfrm>
        </p:spPr>
        <p:txBody>
          <a:bodyPr/>
          <a:lstStyle/>
          <a:p>
            <a:pPr>
              <a:spcAft>
                <a:spcPts val="1091"/>
              </a:spcAft>
              <a:buClr>
                <a:srgbClr val="F0AB00"/>
              </a:buClr>
            </a:pPr>
            <a:r>
              <a:rPr lang="en-US" sz="1818" dirty="0"/>
              <a:t>Protocol fuzzing faces some very unique challenges:</a:t>
            </a:r>
          </a:p>
          <a:p>
            <a:pPr lvl="1">
              <a:spcAft>
                <a:spcPts val="182"/>
              </a:spcAft>
              <a:buClr>
                <a:srgbClr val="000000"/>
              </a:buClr>
            </a:pPr>
            <a:r>
              <a:rPr lang="en-US" sz="1636" dirty="0"/>
              <a:t>Most communication protocols are </a:t>
            </a:r>
            <a:r>
              <a:rPr lang="en-US" sz="1636" dirty="0" err="1"/>
              <a:t>stateful</a:t>
            </a:r>
            <a:r>
              <a:rPr lang="en-US" sz="1636" dirty="0"/>
              <a:t>, so fuzzing should be state-aware </a:t>
            </a:r>
          </a:p>
          <a:p>
            <a:pPr lvl="1">
              <a:spcAft>
                <a:spcPts val="182"/>
              </a:spcAft>
              <a:buClr>
                <a:srgbClr val="000000"/>
              </a:buClr>
            </a:pPr>
            <a:r>
              <a:rPr lang="en-US" sz="1636" dirty="0"/>
              <a:t>They involve multiple entities communicating with each other</a:t>
            </a:r>
          </a:p>
          <a:p>
            <a:pPr lvl="1">
              <a:spcAft>
                <a:spcPts val="182"/>
              </a:spcAft>
              <a:buClr>
                <a:srgbClr val="000000"/>
              </a:buClr>
            </a:pPr>
            <a:r>
              <a:rPr lang="en-US" sz="1636" dirty="0"/>
              <a:t>Many packets/fields are interdependent and thus cannot be fuzzed separately</a:t>
            </a:r>
          </a:p>
          <a:p>
            <a:pPr lvl="1">
              <a:spcAft>
                <a:spcPts val="1091"/>
              </a:spcAft>
              <a:buClr>
                <a:srgbClr val="000000"/>
              </a:buClr>
            </a:pPr>
            <a:endParaRPr lang="en-US" sz="1636" dirty="0"/>
          </a:p>
          <a:p>
            <a:pPr lvl="1">
              <a:spcAft>
                <a:spcPts val="1091"/>
              </a:spcAft>
              <a:buClr>
                <a:srgbClr val="000000"/>
              </a:buClr>
            </a:pPr>
            <a:endParaRPr lang="en-US" sz="100" dirty="0"/>
          </a:p>
          <a:p>
            <a:pPr lvl="1">
              <a:spcAft>
                <a:spcPts val="1091"/>
              </a:spcAft>
              <a:buClr>
                <a:srgbClr val="F0AB00"/>
              </a:buClr>
            </a:pPr>
            <a:endParaRPr lang="en-US" sz="145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363" y="2362565"/>
            <a:ext cx="2001778" cy="2012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 bwMode="auto">
          <a:xfrm>
            <a:off x="3538373" y="1750049"/>
            <a:ext cx="1225034" cy="393760"/>
          </a:xfrm>
          <a:prstGeom prst="rect">
            <a:avLst/>
          </a:prstGeom>
          <a:solidFill>
            <a:schemeClr val="bg1">
              <a:lumMod val="9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3127" tIns="41564" rIns="83127" bIns="41564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32069" fontAlgn="base">
              <a:spcBef>
                <a:spcPct val="0"/>
              </a:spcBef>
              <a:spcAft>
                <a:spcPct val="0"/>
              </a:spcAft>
            </a:pPr>
            <a:endParaRPr lang="en-US" sz="1636" b="1" cap="all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18696" y="1773210"/>
            <a:ext cx="1026050" cy="3440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6" dirty="0"/>
              <a:t>Test Input</a:t>
            </a:r>
          </a:p>
        </p:txBody>
      </p:sp>
      <p:cxnSp>
        <p:nvCxnSpPr>
          <p:cNvPr id="7" name="Straight Arrow Connector 6"/>
          <p:cNvCxnSpPr>
            <a:stCxn id="3" idx="2"/>
            <a:endCxn id="2" idx="0"/>
          </p:cNvCxnSpPr>
          <p:nvPr/>
        </p:nvCxnSpPr>
        <p:spPr>
          <a:xfrm flipH="1">
            <a:off x="4147252" y="2143810"/>
            <a:ext cx="3638" cy="21875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80" y="1064613"/>
            <a:ext cx="670852" cy="67085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28557" y="1077569"/>
            <a:ext cx="912750" cy="595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6"/>
              <a:t>Program</a:t>
            </a:r>
          </a:p>
          <a:p>
            <a:r>
              <a:rPr lang="en-US" sz="1636" dirty="0" err="1"/>
              <a:t>Fuzzer</a:t>
            </a:r>
            <a:endParaRPr lang="en-US" sz="1636" dirty="0"/>
          </a:p>
        </p:txBody>
      </p:sp>
      <p:grpSp>
        <p:nvGrpSpPr>
          <p:cNvPr id="5" name="Group 4"/>
          <p:cNvGrpSpPr/>
          <p:nvPr/>
        </p:nvGrpSpPr>
        <p:grpSpPr>
          <a:xfrm>
            <a:off x="5840868" y="799782"/>
            <a:ext cx="3620407" cy="4141141"/>
            <a:chOff x="4634255" y="879760"/>
            <a:chExt cx="3982448" cy="455525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255" y="1763768"/>
              <a:ext cx="3982448" cy="3671247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5118126" y="879760"/>
              <a:ext cx="1643047" cy="3784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36"/>
                <a:t>Protocol </a:t>
              </a:r>
              <a:r>
                <a:rPr lang="en-US" sz="1636" dirty="0" err="1"/>
                <a:t>Fuzzer</a:t>
              </a:r>
              <a:endParaRPr lang="en-US" sz="1636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9047" y="1241166"/>
              <a:ext cx="818262" cy="675811"/>
            </a:xfrm>
            <a:prstGeom prst="rect">
              <a:avLst/>
            </a:prstGeom>
          </p:spPr>
        </p:pic>
      </p:grpSp>
      <p:pic>
        <p:nvPicPr>
          <p:cNvPr id="81" name="Picture 8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22" y="1884333"/>
            <a:ext cx="1247044" cy="50805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857" y="2553617"/>
            <a:ext cx="1247044" cy="50805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237" y="1957579"/>
            <a:ext cx="1247044" cy="508055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21" y="3263614"/>
            <a:ext cx="1247044" cy="50805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171" y="4027676"/>
            <a:ext cx="1247044" cy="50805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9444651" y="2107577"/>
            <a:ext cx="422085" cy="427134"/>
            <a:chOff x="2963451" y="1824907"/>
            <a:chExt cx="500393" cy="481775"/>
          </a:xfrm>
        </p:grpSpPr>
        <p:sp>
          <p:nvSpPr>
            <p:cNvPr id="51" name="Oval 50"/>
            <p:cNvSpPr/>
            <p:nvPr/>
          </p:nvSpPr>
          <p:spPr>
            <a:xfrm>
              <a:off x="2963451" y="1824907"/>
              <a:ext cx="496342" cy="481775"/>
            </a:xfrm>
            <a:prstGeom prst="ellipse">
              <a:avLst/>
            </a:prstGeom>
            <a:noFill/>
            <a:ln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6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47276" y="1843856"/>
              <a:ext cx="416568" cy="388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36" dirty="0"/>
                <a:t>S</a:t>
              </a:r>
              <a:r>
                <a:rPr lang="en-US" sz="1636" baseline="-25000" dirty="0"/>
                <a:t>0</a:t>
              </a:r>
            </a:p>
          </p:txBody>
        </p:sp>
      </p:grpSp>
      <p:cxnSp>
        <p:nvCxnSpPr>
          <p:cNvPr id="53" name="Straight Arrow Connector 52"/>
          <p:cNvCxnSpPr/>
          <p:nvPr/>
        </p:nvCxnSpPr>
        <p:spPr>
          <a:xfrm>
            <a:off x="8843398" y="3788048"/>
            <a:ext cx="431051" cy="1029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9217208" y="3149560"/>
            <a:ext cx="266575" cy="5278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8595715" y="2335681"/>
            <a:ext cx="725683" cy="328889"/>
          </a:xfrm>
          <a:prstGeom prst="rect">
            <a:avLst/>
          </a:prstGeom>
        </p:spPr>
        <p:txBody>
          <a:bodyPr wrap="none" lIns="90251" tIns="45125" rIns="90251" bIns="45125">
            <a:spAutoFit/>
          </a:bodyPr>
          <a:lstStyle/>
          <a:p>
            <a:r>
              <a:rPr lang="en-US" sz="1545" dirty="0" err="1">
                <a:solidFill>
                  <a:srgbClr val="FF0000"/>
                </a:solidFill>
              </a:rPr>
              <a:t>a</a:t>
            </a:r>
            <a:r>
              <a:rPr lang="en-US" sz="1545" dirty="0" err="1"/>
              <a:t>:hello</a:t>
            </a:r>
            <a:endParaRPr lang="en-US" sz="1545" dirty="0"/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9301313" y="2513180"/>
            <a:ext cx="277393" cy="280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8933816" y="2752500"/>
            <a:ext cx="422085" cy="427134"/>
            <a:chOff x="2963451" y="1824907"/>
            <a:chExt cx="500392" cy="481775"/>
          </a:xfrm>
        </p:grpSpPr>
        <p:sp>
          <p:nvSpPr>
            <p:cNvPr id="61" name="Oval 60"/>
            <p:cNvSpPr/>
            <p:nvPr/>
          </p:nvSpPr>
          <p:spPr>
            <a:xfrm>
              <a:off x="2963451" y="1824907"/>
              <a:ext cx="496342" cy="481775"/>
            </a:xfrm>
            <a:prstGeom prst="ellipse">
              <a:avLst/>
            </a:prstGeom>
            <a:noFill/>
            <a:ln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6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047276" y="1843856"/>
              <a:ext cx="416567" cy="388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36" dirty="0"/>
                <a:t>S</a:t>
              </a:r>
              <a:r>
                <a:rPr lang="en-US" sz="1636" baseline="-25000" dirty="0"/>
                <a:t>1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424729" y="3463855"/>
            <a:ext cx="422085" cy="427134"/>
            <a:chOff x="2963451" y="1824907"/>
            <a:chExt cx="500392" cy="481775"/>
          </a:xfrm>
        </p:grpSpPr>
        <p:sp>
          <p:nvSpPr>
            <p:cNvPr id="64" name="Oval 63"/>
            <p:cNvSpPr/>
            <p:nvPr/>
          </p:nvSpPr>
          <p:spPr>
            <a:xfrm>
              <a:off x="2963451" y="1824907"/>
              <a:ext cx="496342" cy="481775"/>
            </a:xfrm>
            <a:prstGeom prst="ellipse">
              <a:avLst/>
            </a:prstGeom>
            <a:noFill/>
            <a:ln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6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047276" y="1843856"/>
              <a:ext cx="416567" cy="388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36" dirty="0"/>
                <a:t>S</a:t>
              </a:r>
              <a:r>
                <a:rPr lang="en-US" sz="1636" baseline="-25000" dirty="0"/>
                <a:t>2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9274448" y="3677422"/>
            <a:ext cx="422085" cy="427134"/>
            <a:chOff x="2963451" y="1824907"/>
            <a:chExt cx="500392" cy="481775"/>
          </a:xfrm>
        </p:grpSpPr>
        <p:sp>
          <p:nvSpPr>
            <p:cNvPr id="67" name="Oval 66"/>
            <p:cNvSpPr/>
            <p:nvPr/>
          </p:nvSpPr>
          <p:spPr>
            <a:xfrm>
              <a:off x="2963451" y="1824907"/>
              <a:ext cx="496342" cy="481775"/>
            </a:xfrm>
            <a:prstGeom prst="ellipse">
              <a:avLst/>
            </a:prstGeom>
            <a:noFill/>
            <a:ln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6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047276" y="1843856"/>
              <a:ext cx="416567" cy="388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36" dirty="0"/>
                <a:t>S</a:t>
              </a:r>
              <a:r>
                <a:rPr lang="en-US" sz="1636" baseline="-25000" dirty="0"/>
                <a:t>3</a:t>
              </a:r>
            </a:p>
          </p:txBody>
        </p:sp>
      </p:grpSp>
      <p:cxnSp>
        <p:nvCxnSpPr>
          <p:cNvPr id="72" name="Straight Arrow Connector 71"/>
          <p:cNvCxnSpPr/>
          <p:nvPr/>
        </p:nvCxnSpPr>
        <p:spPr>
          <a:xfrm flipH="1">
            <a:off x="8700359" y="3168938"/>
            <a:ext cx="309515" cy="3117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8100696" y="3049232"/>
            <a:ext cx="1141630" cy="328889"/>
          </a:xfrm>
          <a:prstGeom prst="rect">
            <a:avLst/>
          </a:prstGeom>
        </p:spPr>
        <p:txBody>
          <a:bodyPr wrap="none" lIns="90251" tIns="45125" rIns="90251" bIns="45125">
            <a:spAutoFit/>
          </a:bodyPr>
          <a:lstStyle/>
          <a:p>
            <a:r>
              <a:rPr lang="en-US" sz="1545" dirty="0" err="1">
                <a:solidFill>
                  <a:srgbClr val="FF0000"/>
                </a:solidFill>
              </a:rPr>
              <a:t>b</a:t>
            </a:r>
            <a:r>
              <a:rPr lang="en-US" sz="1545" dirty="0" err="1"/>
              <a:t>:certificate</a:t>
            </a:r>
            <a:endParaRPr lang="en-US" sz="1545" dirty="0"/>
          </a:p>
        </p:txBody>
      </p:sp>
      <p:sp>
        <p:nvSpPr>
          <p:cNvPr id="74" name="Rectangle 73"/>
          <p:cNvSpPr/>
          <p:nvPr/>
        </p:nvSpPr>
        <p:spPr>
          <a:xfrm>
            <a:off x="9285602" y="3117382"/>
            <a:ext cx="588145" cy="328889"/>
          </a:xfrm>
          <a:prstGeom prst="rect">
            <a:avLst/>
          </a:prstGeom>
        </p:spPr>
        <p:txBody>
          <a:bodyPr wrap="none" lIns="90251" tIns="45125" rIns="90251" bIns="45125">
            <a:spAutoFit/>
          </a:bodyPr>
          <a:lstStyle/>
          <a:p>
            <a:r>
              <a:rPr lang="en-US" sz="1545" dirty="0" err="1">
                <a:solidFill>
                  <a:srgbClr val="FF0000"/>
                </a:solidFill>
              </a:rPr>
              <a:t>c</a:t>
            </a:r>
            <a:r>
              <a:rPr lang="en-US" sz="1545" dirty="0" err="1"/>
              <a:t>:key</a:t>
            </a:r>
            <a:endParaRPr lang="en-US" sz="1545" dirty="0"/>
          </a:p>
        </p:txBody>
      </p:sp>
      <p:sp>
        <p:nvSpPr>
          <p:cNvPr id="78" name="Rectangle 77"/>
          <p:cNvSpPr/>
          <p:nvPr/>
        </p:nvSpPr>
        <p:spPr>
          <a:xfrm>
            <a:off x="9678852" y="3577660"/>
            <a:ext cx="182329" cy="566646"/>
          </a:xfrm>
          <a:prstGeom prst="rect">
            <a:avLst/>
          </a:prstGeom>
        </p:spPr>
        <p:txBody>
          <a:bodyPr wrap="none" lIns="90251" tIns="45125" rIns="90251" bIns="45125">
            <a:spAutoFit/>
          </a:bodyPr>
          <a:lstStyle/>
          <a:p>
            <a:endParaRPr lang="en-US" sz="1545" dirty="0"/>
          </a:p>
          <a:p>
            <a:endParaRPr lang="en-US" sz="1545" dirty="0">
              <a:solidFill>
                <a:srgbClr val="FF0000"/>
              </a:solidFill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flipH="1">
            <a:off x="9233470" y="4110155"/>
            <a:ext cx="277393" cy="280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8278373" y="4373972"/>
            <a:ext cx="1802416" cy="31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55" dirty="0"/>
              <a:t>Server State Machine</a:t>
            </a:r>
          </a:p>
        </p:txBody>
      </p:sp>
      <p:sp>
        <p:nvSpPr>
          <p:cNvPr id="88" name="Rectangle 87"/>
          <p:cNvSpPr/>
          <p:nvPr/>
        </p:nvSpPr>
        <p:spPr>
          <a:xfrm>
            <a:off x="8620397" y="3774038"/>
            <a:ext cx="588145" cy="328889"/>
          </a:xfrm>
          <a:prstGeom prst="rect">
            <a:avLst/>
          </a:prstGeom>
        </p:spPr>
        <p:txBody>
          <a:bodyPr wrap="none" lIns="90251" tIns="45125" rIns="90251" bIns="45125">
            <a:spAutoFit/>
          </a:bodyPr>
          <a:lstStyle/>
          <a:p>
            <a:r>
              <a:rPr lang="en-US" sz="1545">
                <a:solidFill>
                  <a:srgbClr val="FF0000"/>
                </a:solidFill>
              </a:rPr>
              <a:t>c</a:t>
            </a:r>
            <a:r>
              <a:rPr lang="en-US" sz="1545"/>
              <a:t>:key</a:t>
            </a:r>
            <a:endParaRPr lang="en-US" sz="1545" dirty="0"/>
          </a:p>
        </p:txBody>
      </p:sp>
    </p:spTree>
    <p:extLst>
      <p:ext uri="{BB962C8B-B14F-4D97-AF65-F5344CB8AC3E}">
        <p14:creationId xmlns:p14="http://schemas.microsoft.com/office/powerpoint/2010/main" val="139013647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7F307-E5A9-194A-ADDD-8ADE34FEE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AFL </a:t>
            </a:r>
            <a:r>
              <a:rPr lang="en-US" sz="2800" dirty="0" err="1"/>
              <a:t>Forkserver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39514-45B5-F044-9B8C-9049CD814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38043"/>
            <a:ext cx="4586068" cy="341562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Developed to avoid repeated “</a:t>
            </a:r>
            <a:r>
              <a:rPr lang="en-US" i="1" dirty="0" err="1"/>
              <a:t>execv</a:t>
            </a:r>
            <a:r>
              <a:rPr lang="en-US" i="1" dirty="0"/>
              <a:t>()</a:t>
            </a:r>
            <a:r>
              <a:rPr lang="en-US" dirty="0"/>
              <a:t>”, which is an expensive </a:t>
            </a:r>
            <a:r>
              <a:rPr lang="en-US" dirty="0" err="1"/>
              <a:t>syscall</a:t>
            </a:r>
            <a:r>
              <a:rPr lang="en-US" dirty="0"/>
              <a:t>. Instead, use </a:t>
            </a:r>
            <a:r>
              <a:rPr lang="en-US" i="1" dirty="0"/>
              <a:t>“fork()” </a:t>
            </a:r>
            <a:r>
              <a:rPr lang="en-US" dirty="0"/>
              <a:t>to spawn new fuzzing instances</a:t>
            </a:r>
            <a:endParaRPr lang="en-US" i="1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2904B7D-297C-9F4A-BE84-B3C598C7F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330" y="80756"/>
            <a:ext cx="5425634" cy="54101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66CD8-DEE7-9443-8263-9ADF2B48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222235-CF1F-CA40-A329-C57CB8BC745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A64520-3490-BB4F-A5D8-C2992A339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8" y="623392"/>
            <a:ext cx="475875" cy="497506"/>
          </a:xfrm>
          <a:prstGeom prst="rect">
            <a:avLst/>
          </a:prstGeom>
        </p:spPr>
      </p:pic>
      <p:pic>
        <p:nvPicPr>
          <p:cNvPr id="12" name="Graphic 11" descr="Fork">
            <a:extLst>
              <a:ext uri="{FF2B5EF4-FFF2-40B4-BE49-F238E27FC236}">
                <a16:creationId xmlns:a16="http://schemas.microsoft.com/office/drawing/2014/main" id="{AFCDD541-B372-7D42-BA49-11F97C9D0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108320">
            <a:off x="4914704" y="5596466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B2B453-B8C0-234D-AEC3-889BD26542F5}"/>
              </a:ext>
            </a:extLst>
          </p:cNvPr>
          <p:cNvSpPr txBox="1"/>
          <p:nvPr/>
        </p:nvSpPr>
        <p:spPr>
          <a:xfrm>
            <a:off x="5692862" y="5490955"/>
            <a:ext cx="61430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Fuzzer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forks a child process fork server (FS)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 FS forks each child process to run testing program (TP)</a:t>
            </a:r>
          </a:p>
        </p:txBody>
      </p:sp>
    </p:spTree>
    <p:extLst>
      <p:ext uri="{BB962C8B-B14F-4D97-AF65-F5344CB8AC3E}">
        <p14:creationId xmlns:p14="http://schemas.microsoft.com/office/powerpoint/2010/main" val="2481865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6273763" y="1131955"/>
            <a:ext cx="3073522" cy="2833347"/>
            <a:chOff x="3164304" y="2656044"/>
            <a:chExt cx="3380874" cy="311668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304" y="2656044"/>
              <a:ext cx="3380874" cy="311668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652" y="4889895"/>
              <a:ext cx="1345526" cy="54817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652" y="4169427"/>
              <a:ext cx="1213023" cy="49419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651" y="3527777"/>
              <a:ext cx="1213023" cy="49419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650" y="2886127"/>
              <a:ext cx="1213023" cy="494194"/>
            </a:xfrm>
            <a:prstGeom prst="rect">
              <a:avLst/>
            </a:prstGeom>
          </p:spPr>
        </p:pic>
      </p:grpSp>
      <p:sp>
        <p:nvSpPr>
          <p:cNvPr id="10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014944" y="1131954"/>
            <a:ext cx="4258819" cy="4941455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091"/>
              </a:spcAft>
              <a:buClr>
                <a:srgbClr val="F0AB00"/>
              </a:buClr>
            </a:pPr>
            <a:r>
              <a:rPr lang="en-US" sz="3200" dirty="0"/>
              <a:t>We propose a “dynamic state forking and replay” mechanism to </a:t>
            </a:r>
          </a:p>
          <a:p>
            <a:pPr lvl="1">
              <a:spcAft>
                <a:spcPts val="182"/>
              </a:spcAft>
              <a:buClr>
                <a:srgbClr val="000000"/>
              </a:buClr>
            </a:pPr>
            <a:r>
              <a:rPr lang="en-US" dirty="0"/>
              <a:t>build multiple fuzzing states across the test program execution and switch between them.</a:t>
            </a:r>
          </a:p>
          <a:p>
            <a:pPr lvl="1">
              <a:spcAft>
                <a:spcPts val="182"/>
              </a:spcAft>
              <a:buClr>
                <a:srgbClr val="000000"/>
              </a:buClr>
            </a:pPr>
            <a:r>
              <a:rPr lang="en-US" dirty="0"/>
              <a:t>replay any critical point of execution and mutate relevant packets, while maintaining protocol state consistency.</a:t>
            </a:r>
          </a:p>
          <a:p>
            <a:pPr lvl="1">
              <a:spcAft>
                <a:spcPts val="182"/>
              </a:spcAft>
              <a:buClr>
                <a:srgbClr val="000000"/>
              </a:buClr>
            </a:pPr>
            <a:r>
              <a:rPr lang="en-US" dirty="0"/>
              <a:t>enable various fuzzing strategies such as “onion peeling”, “drill through”, and “greedy”.</a:t>
            </a:r>
          </a:p>
          <a:p>
            <a:pPr marL="457200" lvl="1" indent="0">
              <a:spcAft>
                <a:spcPts val="182"/>
              </a:spcAft>
              <a:buClr>
                <a:srgbClr val="000000"/>
              </a:buClr>
              <a:buNone/>
            </a:pPr>
            <a:endParaRPr lang="en-US" sz="727" dirty="0"/>
          </a:p>
        </p:txBody>
      </p:sp>
      <p:sp>
        <p:nvSpPr>
          <p:cNvPr id="7" name="Rectangle 6"/>
          <p:cNvSpPr/>
          <p:nvPr/>
        </p:nvSpPr>
        <p:spPr>
          <a:xfrm>
            <a:off x="7400205" y="791325"/>
            <a:ext cx="2029530" cy="3440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6"/>
              <a:t>State forking &amp; replay</a:t>
            </a:r>
            <a:endParaRPr lang="en-US" sz="1636" dirty="0"/>
          </a:p>
        </p:txBody>
      </p:sp>
      <p:sp>
        <p:nvSpPr>
          <p:cNvPr id="10" name="Title 67"/>
          <p:cNvSpPr txBox="1">
            <a:spLocks/>
          </p:cNvSpPr>
          <p:nvPr/>
        </p:nvSpPr>
        <p:spPr bwMode="auto">
          <a:xfrm>
            <a:off x="2431764" y="195098"/>
            <a:ext cx="7363035" cy="51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251" tIns="45125" rIns="90251" bIns="45125" numCol="1" anchor="t" anchorCtr="0" compatLnSpc="1">
            <a:prstTxWarp prst="textNoShape">
              <a:avLst/>
            </a:prstTxWarp>
          </a:bodyPr>
          <a:lstStyle>
            <a:lvl1pPr algn="l" defTabSz="992188" rtl="0" fontAlgn="base">
              <a:lnSpc>
                <a:spcPct val="85000"/>
              </a:lnSpc>
              <a:spcBef>
                <a:spcPts val="763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defTabSz="992188" rtl="0" fontAlgn="base">
              <a:lnSpc>
                <a:spcPct val="85000"/>
              </a:lnSpc>
              <a:spcBef>
                <a:spcPts val="763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Arial" charset="0"/>
              </a:defRPr>
            </a:lvl2pPr>
            <a:lvl3pPr algn="l" defTabSz="992188" rtl="0" fontAlgn="base">
              <a:lnSpc>
                <a:spcPct val="85000"/>
              </a:lnSpc>
              <a:spcBef>
                <a:spcPts val="763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Arial" charset="0"/>
              </a:defRPr>
            </a:lvl3pPr>
            <a:lvl4pPr algn="l" defTabSz="992188" rtl="0" fontAlgn="base">
              <a:lnSpc>
                <a:spcPct val="85000"/>
              </a:lnSpc>
              <a:spcBef>
                <a:spcPts val="763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Arial" charset="0"/>
              </a:defRPr>
            </a:lvl4pPr>
            <a:lvl5pPr algn="l" defTabSz="992188" rtl="0" fontAlgn="base">
              <a:lnSpc>
                <a:spcPct val="85000"/>
              </a:lnSpc>
              <a:spcBef>
                <a:spcPts val="763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Arial" charset="0"/>
              </a:defRPr>
            </a:lvl5pPr>
            <a:lvl6pPr marL="457200" algn="l" defTabSz="992188" rtl="0" fontAlgn="base">
              <a:lnSpc>
                <a:spcPct val="85000"/>
              </a:lnSpc>
              <a:spcBef>
                <a:spcPts val="763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Arial" charset="0"/>
              </a:defRPr>
            </a:lvl6pPr>
            <a:lvl7pPr marL="914400" algn="l" defTabSz="992188" rtl="0" fontAlgn="base">
              <a:lnSpc>
                <a:spcPct val="85000"/>
              </a:lnSpc>
              <a:spcBef>
                <a:spcPts val="763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Arial" charset="0"/>
              </a:defRPr>
            </a:lvl7pPr>
            <a:lvl8pPr marL="1371600" algn="l" defTabSz="992188" rtl="0" fontAlgn="base">
              <a:lnSpc>
                <a:spcPct val="85000"/>
              </a:lnSpc>
              <a:spcBef>
                <a:spcPts val="763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Arial" charset="0"/>
              </a:defRPr>
            </a:lvl8pPr>
            <a:lvl9pPr marL="1828800" algn="l" defTabSz="992188" rtl="0" fontAlgn="base">
              <a:lnSpc>
                <a:spcPct val="85000"/>
              </a:lnSpc>
              <a:spcBef>
                <a:spcPts val="763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2909" dirty="0">
                <a:solidFill>
                  <a:schemeClr val="bg1">
                    <a:lumMod val="10000"/>
                  </a:schemeClr>
                </a:solidFill>
              </a:rPr>
              <a:t>Our Solution: Progressive Protocol Fuzzing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8219267" y="1351746"/>
            <a:ext cx="466679" cy="437512"/>
          </a:xfrm>
          <a:prstGeom prst="ellipse">
            <a:avLst/>
          </a:prstGeom>
          <a:solidFill>
            <a:schemeClr val="bg1">
              <a:lumMod val="9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3127" tIns="41564" rIns="83127" bIns="41564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32069" fontAlgn="base">
              <a:spcBef>
                <a:spcPct val="0"/>
              </a:spcBef>
              <a:spcAft>
                <a:spcPct val="0"/>
              </a:spcAft>
            </a:pPr>
            <a:endParaRPr lang="en-US" sz="1636" b="1" cap="all" baseline="-25000" dirty="0">
              <a:solidFill>
                <a:schemeClr val="bg1">
                  <a:lumMod val="10000"/>
                </a:schemeClr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63254" y="1402623"/>
            <a:ext cx="953945" cy="34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1091"/>
              </a:spcAft>
              <a:buClr>
                <a:srgbClr val="000000"/>
              </a:buClr>
            </a:pPr>
            <a:r>
              <a:rPr lang="en-US" sz="1636" b="1" dirty="0">
                <a:solidFill>
                  <a:srgbClr val="FF0000"/>
                </a:solidFill>
              </a:rPr>
              <a:t>S</a:t>
            </a:r>
            <a:r>
              <a:rPr lang="en-US" sz="1636" b="1" baseline="-25000" dirty="0">
                <a:solidFill>
                  <a:srgbClr val="FF0000"/>
                </a:solidFill>
              </a:rPr>
              <a:t>1</a:t>
            </a:r>
            <a:endParaRPr lang="en-US" sz="1455" b="1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219267" y="2560381"/>
            <a:ext cx="466679" cy="437512"/>
          </a:xfrm>
          <a:prstGeom prst="ellipse">
            <a:avLst/>
          </a:prstGeom>
          <a:solidFill>
            <a:schemeClr val="bg1">
              <a:lumMod val="9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3127" tIns="41564" rIns="83127" bIns="41564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32069" fontAlgn="base">
              <a:spcBef>
                <a:spcPct val="0"/>
              </a:spcBef>
              <a:spcAft>
                <a:spcPct val="0"/>
              </a:spcAft>
            </a:pPr>
            <a:endParaRPr lang="en-US" sz="1636" b="1" cap="all" baseline="-25000" dirty="0">
              <a:solidFill>
                <a:schemeClr val="bg1">
                  <a:lumMod val="10000"/>
                </a:schemeClr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48670" y="2602606"/>
            <a:ext cx="953945" cy="34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1091"/>
              </a:spcAft>
              <a:buClr>
                <a:srgbClr val="000000"/>
              </a:buClr>
            </a:pPr>
            <a:r>
              <a:rPr lang="en-US" sz="1636" b="1" dirty="0">
                <a:solidFill>
                  <a:srgbClr val="FF0000"/>
                </a:solidFill>
              </a:rPr>
              <a:t>S</a:t>
            </a:r>
            <a:r>
              <a:rPr lang="en-US" sz="1636" b="1" baseline="-25000" dirty="0">
                <a:solidFill>
                  <a:srgbClr val="FF0000"/>
                </a:solidFill>
              </a:rPr>
              <a:t>2</a:t>
            </a:r>
            <a:endParaRPr lang="en-US" sz="1455" b="1" dirty="0">
              <a:solidFill>
                <a:srgbClr val="FF0000"/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219267" y="3126695"/>
            <a:ext cx="466679" cy="437512"/>
          </a:xfrm>
          <a:prstGeom prst="ellipse">
            <a:avLst/>
          </a:prstGeom>
          <a:solidFill>
            <a:schemeClr val="bg1">
              <a:lumMod val="9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3127" tIns="41564" rIns="83127" bIns="41564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32069" fontAlgn="base">
              <a:spcBef>
                <a:spcPct val="0"/>
              </a:spcBef>
              <a:spcAft>
                <a:spcPct val="0"/>
              </a:spcAft>
            </a:pPr>
            <a:endParaRPr lang="en-US" sz="1636" b="1" cap="all" baseline="-25000" dirty="0">
              <a:solidFill>
                <a:schemeClr val="bg1">
                  <a:lumMod val="10000"/>
                </a:schemeClr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77838" y="3168920"/>
            <a:ext cx="953945" cy="34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1091"/>
              </a:spcAft>
              <a:buClr>
                <a:srgbClr val="000000"/>
              </a:buClr>
            </a:pPr>
            <a:r>
              <a:rPr lang="en-US" sz="1636" b="1" dirty="0">
                <a:solidFill>
                  <a:srgbClr val="FF0000"/>
                </a:solidFill>
              </a:rPr>
              <a:t>S</a:t>
            </a:r>
            <a:r>
              <a:rPr lang="en-US" sz="1636" b="1" baseline="-25000" dirty="0">
                <a:solidFill>
                  <a:srgbClr val="FF0000"/>
                </a:solidFill>
              </a:rPr>
              <a:t>3</a:t>
            </a:r>
            <a:endParaRPr lang="en-US" sz="1455" b="1" dirty="0">
              <a:solidFill>
                <a:srgbClr val="FF0000"/>
              </a:solidFill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208" y="4585200"/>
            <a:ext cx="2643591" cy="1788802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7397392" y="4254977"/>
            <a:ext cx="1779013" cy="3440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6"/>
              <a:t>Cross-host tainting</a:t>
            </a:r>
            <a:endParaRPr lang="en-US" sz="1636" dirty="0"/>
          </a:p>
        </p:txBody>
      </p:sp>
      <p:sp>
        <p:nvSpPr>
          <p:cNvPr id="67" name="Rectangle 66"/>
          <p:cNvSpPr/>
          <p:nvPr/>
        </p:nvSpPr>
        <p:spPr>
          <a:xfrm>
            <a:off x="5800232" y="1351745"/>
            <a:ext cx="1653150" cy="31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1091"/>
              </a:spcAft>
              <a:buClr>
                <a:srgbClr val="000000"/>
              </a:buClr>
            </a:pPr>
            <a:r>
              <a:rPr lang="en-US" sz="1455" b="1" dirty="0">
                <a:solidFill>
                  <a:srgbClr val="FF0000"/>
                </a:solidFill>
              </a:rPr>
              <a:t>Packet 1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800233" y="2690116"/>
            <a:ext cx="1653150" cy="31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1091"/>
              </a:spcAft>
              <a:buClr>
                <a:srgbClr val="000000"/>
              </a:buClr>
            </a:pPr>
            <a:r>
              <a:rPr lang="en-US" sz="1455" b="1">
                <a:solidFill>
                  <a:srgbClr val="FF0000"/>
                </a:solidFill>
              </a:rPr>
              <a:t>Packet 2</a:t>
            </a:r>
            <a:endParaRPr lang="en-US" sz="1455" b="1" dirty="0">
              <a:solidFill>
                <a:srgbClr val="FF000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809590" y="3173821"/>
            <a:ext cx="1653150" cy="31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1091"/>
              </a:spcAft>
              <a:buClr>
                <a:srgbClr val="000000"/>
              </a:buClr>
            </a:pPr>
            <a:r>
              <a:rPr lang="en-US" sz="1455" b="1" dirty="0">
                <a:solidFill>
                  <a:srgbClr val="FF0000"/>
                </a:solidFill>
              </a:rPr>
              <a:t>Packet 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251" y="1744399"/>
            <a:ext cx="1782958" cy="125666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86267315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92FD57-AA90-4F1B-847C-BAC2DABCD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436" y="1690688"/>
            <a:ext cx="7064502" cy="49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17000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D8712-7BE2-499B-9BBF-85480868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</a:rPr>
              <a:t>State-aware </a:t>
            </a:r>
            <a:r>
              <a:rPr lang="en-US" sz="3200" kern="1200" dirty="0" err="1">
                <a:solidFill>
                  <a:schemeClr val="bg1"/>
                </a:solidFill>
              </a:rPr>
              <a:t>fuzzer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94A7F-F000-41B1-8FA4-0EE11F258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C222235-CF1F-CA40-A329-C57CB8BC745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03C3FB-D99B-454C-8986-EEEB942FF73D}"/>
              </a:ext>
            </a:extLst>
          </p:cNvPr>
          <p:cNvGrpSpPr/>
          <p:nvPr/>
        </p:nvGrpSpPr>
        <p:grpSpPr>
          <a:xfrm>
            <a:off x="1089708" y="2817809"/>
            <a:ext cx="772969" cy="338554"/>
            <a:chOff x="2198077" y="2162908"/>
            <a:chExt cx="910559" cy="431877"/>
          </a:xfrm>
          <a:solidFill>
            <a:schemeClr val="accent4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CFCB52F-37B7-A14A-997B-EC5B25538419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0B9028-070A-C841-88FD-9CA896541FBC}"/>
                </a:ext>
              </a:extLst>
            </p:cNvPr>
            <p:cNvSpPr txBox="1"/>
            <p:nvPr/>
          </p:nvSpPr>
          <p:spPr>
            <a:xfrm>
              <a:off x="2198077" y="2162908"/>
              <a:ext cx="910559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2A6878F-2722-2149-9B6E-74722E4D8CDC}"/>
              </a:ext>
            </a:extLst>
          </p:cNvPr>
          <p:cNvGrpSpPr/>
          <p:nvPr/>
        </p:nvGrpSpPr>
        <p:grpSpPr>
          <a:xfrm>
            <a:off x="1776372" y="2817809"/>
            <a:ext cx="772969" cy="338554"/>
            <a:chOff x="2198077" y="2162908"/>
            <a:chExt cx="910559" cy="4318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7741DB-0608-E84B-93D9-8B658B4F9C47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D3548C-0887-B345-BD3C-440CB9C56972}"/>
                </a:ext>
              </a:extLst>
            </p:cNvPr>
            <p:cNvSpPr txBox="1"/>
            <p:nvPr/>
          </p:nvSpPr>
          <p:spPr>
            <a:xfrm>
              <a:off x="2198077" y="2162908"/>
              <a:ext cx="910559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FBCE7-126B-9443-83D9-2C7278FB8474}"/>
              </a:ext>
            </a:extLst>
          </p:cNvPr>
          <p:cNvGrpSpPr/>
          <p:nvPr/>
        </p:nvGrpSpPr>
        <p:grpSpPr>
          <a:xfrm>
            <a:off x="2458062" y="2813214"/>
            <a:ext cx="772969" cy="338554"/>
            <a:chOff x="2198077" y="2162908"/>
            <a:chExt cx="910559" cy="4318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96707C-CDBA-EF45-93A5-B000A225E16F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0D1BD1-A1EB-934E-993F-B599D3324008}"/>
                </a:ext>
              </a:extLst>
            </p:cNvPr>
            <p:cNvSpPr txBox="1"/>
            <p:nvPr/>
          </p:nvSpPr>
          <p:spPr>
            <a:xfrm>
              <a:off x="2198077" y="2162908"/>
              <a:ext cx="910559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6A1505-BAF7-394F-B0C9-6CF9DA53C5D2}"/>
              </a:ext>
            </a:extLst>
          </p:cNvPr>
          <p:cNvGrpSpPr/>
          <p:nvPr/>
        </p:nvGrpSpPr>
        <p:grpSpPr>
          <a:xfrm>
            <a:off x="3144726" y="2813214"/>
            <a:ext cx="772969" cy="338554"/>
            <a:chOff x="2198077" y="2162908"/>
            <a:chExt cx="910559" cy="43187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725848-DB36-B443-B6E3-52E8899D6B49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C76735-E85F-3040-94EB-EDA7608D7533}"/>
                </a:ext>
              </a:extLst>
            </p:cNvPr>
            <p:cNvSpPr txBox="1"/>
            <p:nvPr/>
          </p:nvSpPr>
          <p:spPr>
            <a:xfrm>
              <a:off x="2198077" y="2162908"/>
              <a:ext cx="910559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4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EFC7CD2-C4D2-8A44-9E6B-1D43FC98D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5954"/>
            <a:ext cx="791599" cy="731002"/>
          </a:xfrm>
          <a:prstGeom prst="rect">
            <a:avLst/>
          </a:prstGeom>
        </p:spPr>
      </p:pic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AF349B9-8BB8-124A-B620-E9E18CD523E1}"/>
              </a:ext>
            </a:extLst>
          </p:cNvPr>
          <p:cNvCxnSpPr>
            <a:cxnSpLocks/>
            <a:stCxn id="5" idx="1"/>
            <a:endCxn id="21" idx="0"/>
          </p:cNvCxnSpPr>
          <p:nvPr/>
        </p:nvCxnSpPr>
        <p:spPr>
          <a:xfrm rot="10800000" flipV="1">
            <a:off x="395800" y="2917094"/>
            <a:ext cx="693908" cy="708859"/>
          </a:xfrm>
          <a:prstGeom prst="curvedConnector2">
            <a:avLst/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9D451C-C953-B645-A654-B96BE7EEA195}"/>
              </a:ext>
            </a:extLst>
          </p:cNvPr>
          <p:cNvGrpSpPr/>
          <p:nvPr/>
        </p:nvGrpSpPr>
        <p:grpSpPr>
          <a:xfrm>
            <a:off x="1058968" y="4784441"/>
            <a:ext cx="841897" cy="338554"/>
            <a:chOff x="2198077" y="2162908"/>
            <a:chExt cx="991756" cy="431877"/>
          </a:xfrm>
          <a:solidFill>
            <a:schemeClr val="accent6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2FDA75-6E77-F542-A6BC-C36B29F1B9CE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9C220D-3730-B94A-9A00-C0BA663FF9FB}"/>
                </a:ext>
              </a:extLst>
            </p:cNvPr>
            <p:cNvSpPr txBox="1"/>
            <p:nvPr/>
          </p:nvSpPr>
          <p:spPr>
            <a:xfrm>
              <a:off x="2198077" y="2162908"/>
              <a:ext cx="991756" cy="4318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1’</a:t>
              </a:r>
            </a:p>
          </p:txBody>
        </p:sp>
      </p:grp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26B2028-543E-6742-A1D5-1F37D0ACC072}"/>
              </a:ext>
            </a:extLst>
          </p:cNvPr>
          <p:cNvCxnSpPr>
            <a:stCxn id="21" idx="2"/>
            <a:endCxn id="26" idx="1"/>
          </p:cNvCxnSpPr>
          <p:nvPr/>
        </p:nvCxnSpPr>
        <p:spPr>
          <a:xfrm rot="16200000" flipH="1">
            <a:off x="429003" y="4323753"/>
            <a:ext cx="596762" cy="663168"/>
          </a:xfrm>
          <a:prstGeom prst="curvedConnector2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A162539D-5ED8-AC48-83DF-A2F14EAD9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296" y="4491865"/>
            <a:ext cx="952098" cy="879215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123149-3E41-1648-A03C-A6E6006E2F38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 flipV="1">
            <a:off x="1900865" y="4931473"/>
            <a:ext cx="920431" cy="222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97487D3-4A0E-5F4B-B851-D1C27FAA1250}"/>
              </a:ext>
            </a:extLst>
          </p:cNvPr>
          <p:cNvGrpSpPr/>
          <p:nvPr/>
        </p:nvGrpSpPr>
        <p:grpSpPr>
          <a:xfrm>
            <a:off x="4105058" y="3741385"/>
            <a:ext cx="1268837" cy="639776"/>
            <a:chOff x="5750166" y="3622429"/>
            <a:chExt cx="1494693" cy="816132"/>
          </a:xfrm>
        </p:grpSpPr>
        <p:sp>
          <p:nvSpPr>
            <p:cNvPr id="33" name="Decision 32">
              <a:extLst>
                <a:ext uri="{FF2B5EF4-FFF2-40B4-BE49-F238E27FC236}">
                  <a16:creationId xmlns:a16="http://schemas.microsoft.com/office/drawing/2014/main" id="{6C70C695-2512-BD44-A829-A1CF957190CB}"/>
                </a:ext>
              </a:extLst>
            </p:cNvPr>
            <p:cNvSpPr/>
            <p:nvPr/>
          </p:nvSpPr>
          <p:spPr>
            <a:xfrm>
              <a:off x="5750166" y="3622429"/>
              <a:ext cx="1494693" cy="816132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BC4958-3ABB-044D-B05D-37B2225A43C2}"/>
                </a:ext>
              </a:extLst>
            </p:cNvPr>
            <p:cNvSpPr txBox="1"/>
            <p:nvPr/>
          </p:nvSpPr>
          <p:spPr>
            <a:xfrm>
              <a:off x="6111393" y="3812941"/>
              <a:ext cx="671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COV</a:t>
              </a:r>
            </a:p>
          </p:txBody>
        </p:sp>
      </p:grp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35AC92B8-9B41-3A46-AB88-6F72F55FC0AC}"/>
              </a:ext>
            </a:extLst>
          </p:cNvPr>
          <p:cNvCxnSpPr>
            <a:stCxn id="30" idx="3"/>
            <a:endCxn id="33" idx="2"/>
          </p:cNvCxnSpPr>
          <p:nvPr/>
        </p:nvCxnSpPr>
        <p:spPr>
          <a:xfrm flipV="1">
            <a:off x="3773394" y="4381161"/>
            <a:ext cx="966083" cy="550311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Bent Arrow 39">
            <a:extLst>
              <a:ext uri="{FF2B5EF4-FFF2-40B4-BE49-F238E27FC236}">
                <a16:creationId xmlns:a16="http://schemas.microsoft.com/office/drawing/2014/main" id="{190CB3E3-3BA4-9146-8719-D0AF7FDEEC09}"/>
              </a:ext>
            </a:extLst>
          </p:cNvPr>
          <p:cNvSpPr/>
          <p:nvPr/>
        </p:nvSpPr>
        <p:spPr>
          <a:xfrm rot="16200000">
            <a:off x="3204984" y="3366021"/>
            <a:ext cx="513132" cy="952098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3B19FF-5A92-C044-A345-F10AA15DEE0F}"/>
              </a:ext>
            </a:extLst>
          </p:cNvPr>
          <p:cNvSpPr txBox="1"/>
          <p:nvPr/>
        </p:nvSpPr>
        <p:spPr>
          <a:xfrm>
            <a:off x="3343757" y="3548404"/>
            <a:ext cx="907913" cy="289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47FD58-6362-9E40-8960-D8045761101F}"/>
              </a:ext>
            </a:extLst>
          </p:cNvPr>
          <p:cNvSpPr txBox="1"/>
          <p:nvPr/>
        </p:nvSpPr>
        <p:spPr>
          <a:xfrm>
            <a:off x="405349" y="1487588"/>
            <a:ext cx="2654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Non-stateful: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E8DF48-20FE-9442-AE24-379CB317A5D6}"/>
              </a:ext>
            </a:extLst>
          </p:cNvPr>
          <p:cNvSpPr txBox="1"/>
          <p:nvPr/>
        </p:nvSpPr>
        <p:spPr>
          <a:xfrm>
            <a:off x="6889341" y="1467055"/>
            <a:ext cx="2654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State-aware: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6C51620-8534-1642-94F7-82A185E66CF2}"/>
              </a:ext>
            </a:extLst>
          </p:cNvPr>
          <p:cNvGrpSpPr/>
          <p:nvPr/>
        </p:nvGrpSpPr>
        <p:grpSpPr>
          <a:xfrm>
            <a:off x="7079135" y="2492715"/>
            <a:ext cx="772969" cy="338554"/>
            <a:chOff x="2198077" y="2162908"/>
            <a:chExt cx="910559" cy="431877"/>
          </a:xfrm>
          <a:solidFill>
            <a:schemeClr val="accent4"/>
          </a:solidFill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3E03329-1C93-A44E-A511-6C04B669EF5E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B40C675-4DB8-224E-B6E0-923BA0D4D666}"/>
                </a:ext>
              </a:extLst>
            </p:cNvPr>
            <p:cNvSpPr txBox="1"/>
            <p:nvPr/>
          </p:nvSpPr>
          <p:spPr>
            <a:xfrm>
              <a:off x="2198077" y="2162908"/>
              <a:ext cx="910559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1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52412F8-E8D7-FA40-9D6F-C622EFEFCDFC}"/>
              </a:ext>
            </a:extLst>
          </p:cNvPr>
          <p:cNvGrpSpPr/>
          <p:nvPr/>
        </p:nvGrpSpPr>
        <p:grpSpPr>
          <a:xfrm>
            <a:off x="7765799" y="2492715"/>
            <a:ext cx="772969" cy="338554"/>
            <a:chOff x="2198077" y="2162908"/>
            <a:chExt cx="910559" cy="43187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BB8E00A-2E84-2346-8C6C-29DE42148559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67EE8D3-1AFF-ED46-BBEE-E2D532965995}"/>
                </a:ext>
              </a:extLst>
            </p:cNvPr>
            <p:cNvSpPr txBox="1"/>
            <p:nvPr/>
          </p:nvSpPr>
          <p:spPr>
            <a:xfrm>
              <a:off x="2198077" y="2162908"/>
              <a:ext cx="910559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2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3A24A00-C281-814D-8957-6A7C10581E2F}"/>
              </a:ext>
            </a:extLst>
          </p:cNvPr>
          <p:cNvGrpSpPr/>
          <p:nvPr/>
        </p:nvGrpSpPr>
        <p:grpSpPr>
          <a:xfrm>
            <a:off x="7399110" y="5498790"/>
            <a:ext cx="688009" cy="338554"/>
            <a:chOff x="2198077" y="2162908"/>
            <a:chExt cx="810476" cy="431877"/>
          </a:xfrm>
          <a:solidFill>
            <a:schemeClr val="accent6"/>
          </a:solidFill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F4E234C-B43F-7E43-A999-50728F3CCE2A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4D1DB90-6394-5D46-AF0A-526EC0801810}"/>
                </a:ext>
              </a:extLst>
            </p:cNvPr>
            <p:cNvSpPr txBox="1"/>
            <p:nvPr/>
          </p:nvSpPr>
          <p:spPr>
            <a:xfrm>
              <a:off x="2198077" y="2162908"/>
              <a:ext cx="810476" cy="4318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Input’</a:t>
              </a:r>
            </a:p>
          </p:txBody>
        </p:sp>
      </p:grpSp>
      <p:cxnSp>
        <p:nvCxnSpPr>
          <p:cNvPr id="117" name="Curved Connector 116">
            <a:extLst>
              <a:ext uri="{FF2B5EF4-FFF2-40B4-BE49-F238E27FC236}">
                <a16:creationId xmlns:a16="http://schemas.microsoft.com/office/drawing/2014/main" id="{23DFFEB4-A10A-7641-8E03-90D071545A78}"/>
              </a:ext>
            </a:extLst>
          </p:cNvPr>
          <p:cNvCxnSpPr>
            <a:cxnSpLocks/>
            <a:stCxn id="160" idx="2"/>
            <a:endCxn id="116" idx="1"/>
          </p:cNvCxnSpPr>
          <p:nvPr/>
        </p:nvCxnSpPr>
        <p:spPr>
          <a:xfrm rot="16200000" flipH="1">
            <a:off x="6663368" y="4932324"/>
            <a:ext cx="806681" cy="664803"/>
          </a:xfrm>
          <a:prstGeom prst="curvedConnector2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>
            <a:extLst>
              <a:ext uri="{FF2B5EF4-FFF2-40B4-BE49-F238E27FC236}">
                <a16:creationId xmlns:a16="http://schemas.microsoft.com/office/drawing/2014/main" id="{1F8B3CBB-7134-9F4A-9DAB-967DBE05B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312" y="5206214"/>
            <a:ext cx="952098" cy="879215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2BAB312-B8B8-6F46-895D-1ED2267AA79D}"/>
              </a:ext>
            </a:extLst>
          </p:cNvPr>
          <p:cNvCxnSpPr>
            <a:cxnSpLocks/>
            <a:stCxn id="116" idx="3"/>
            <a:endCxn id="118" idx="1"/>
          </p:cNvCxnSpPr>
          <p:nvPr/>
        </p:nvCxnSpPr>
        <p:spPr>
          <a:xfrm flipV="1">
            <a:off x="8087119" y="5645822"/>
            <a:ext cx="529193" cy="222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59B3E8D-7718-334C-8FD6-3B0754437830}"/>
              </a:ext>
            </a:extLst>
          </p:cNvPr>
          <p:cNvGrpSpPr/>
          <p:nvPr/>
        </p:nvGrpSpPr>
        <p:grpSpPr>
          <a:xfrm>
            <a:off x="10455929" y="4151590"/>
            <a:ext cx="1268837" cy="639776"/>
            <a:chOff x="5750166" y="3622429"/>
            <a:chExt cx="1494693" cy="816132"/>
          </a:xfrm>
        </p:grpSpPr>
        <p:sp>
          <p:nvSpPr>
            <p:cNvPr id="121" name="Decision 120">
              <a:extLst>
                <a:ext uri="{FF2B5EF4-FFF2-40B4-BE49-F238E27FC236}">
                  <a16:creationId xmlns:a16="http://schemas.microsoft.com/office/drawing/2014/main" id="{3691F80F-B1CD-0741-A0CF-A8D65EC55889}"/>
                </a:ext>
              </a:extLst>
            </p:cNvPr>
            <p:cNvSpPr/>
            <p:nvPr/>
          </p:nvSpPr>
          <p:spPr>
            <a:xfrm>
              <a:off x="5750166" y="3622429"/>
              <a:ext cx="1494693" cy="816132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125440D-D5F8-DD46-BDA7-21BF687516D5}"/>
                </a:ext>
              </a:extLst>
            </p:cNvPr>
            <p:cNvSpPr txBox="1"/>
            <p:nvPr/>
          </p:nvSpPr>
          <p:spPr>
            <a:xfrm>
              <a:off x="6111393" y="3812941"/>
              <a:ext cx="671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COV</a:t>
              </a:r>
            </a:p>
          </p:txBody>
        </p:sp>
      </p:grpSp>
      <p:cxnSp>
        <p:nvCxnSpPr>
          <p:cNvPr id="123" name="Curved Connector 122">
            <a:extLst>
              <a:ext uri="{FF2B5EF4-FFF2-40B4-BE49-F238E27FC236}">
                <a16:creationId xmlns:a16="http://schemas.microsoft.com/office/drawing/2014/main" id="{ECF98238-EC84-DD43-B109-A492582AD6F9}"/>
              </a:ext>
            </a:extLst>
          </p:cNvPr>
          <p:cNvCxnSpPr>
            <a:cxnSpLocks/>
            <a:stCxn id="118" idx="3"/>
            <a:endCxn id="121" idx="2"/>
          </p:cNvCxnSpPr>
          <p:nvPr/>
        </p:nvCxnSpPr>
        <p:spPr>
          <a:xfrm flipV="1">
            <a:off x="9568410" y="4791366"/>
            <a:ext cx="1521938" cy="854456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7F36193-C5BC-D942-B66F-1ED27DE57C99}"/>
              </a:ext>
            </a:extLst>
          </p:cNvPr>
          <p:cNvGrpSpPr/>
          <p:nvPr/>
        </p:nvGrpSpPr>
        <p:grpSpPr>
          <a:xfrm>
            <a:off x="8463316" y="2486852"/>
            <a:ext cx="772969" cy="344417"/>
            <a:chOff x="2198077" y="2162908"/>
            <a:chExt cx="910560" cy="431877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D903D04-279D-7346-9885-633749143147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6DBECB2-71E5-F242-B9FC-926F3EA8B4C7}"/>
                </a:ext>
              </a:extLst>
            </p:cNvPr>
            <p:cNvSpPr txBox="1"/>
            <p:nvPr/>
          </p:nvSpPr>
          <p:spPr>
            <a:xfrm>
              <a:off x="2198077" y="2162908"/>
              <a:ext cx="910560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3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A7DA7E23-6B48-A442-80B2-D6325918EC6C}"/>
              </a:ext>
            </a:extLst>
          </p:cNvPr>
          <p:cNvSpPr txBox="1"/>
          <p:nvPr/>
        </p:nvSpPr>
        <p:spPr>
          <a:xfrm>
            <a:off x="6516572" y="244156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4175716-10AB-FC49-9747-01BFAACB512C}"/>
              </a:ext>
            </a:extLst>
          </p:cNvPr>
          <p:cNvGrpSpPr/>
          <p:nvPr/>
        </p:nvGrpSpPr>
        <p:grpSpPr>
          <a:xfrm>
            <a:off x="7068282" y="2962305"/>
            <a:ext cx="772969" cy="338554"/>
            <a:chOff x="2198077" y="2162908"/>
            <a:chExt cx="910559" cy="431877"/>
          </a:xfrm>
          <a:solidFill>
            <a:schemeClr val="accent4"/>
          </a:solidFill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4212AEB-4A8B-9841-AE75-F76C5943F82F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63F7182-539F-6C44-8E83-67E57E525DB2}"/>
                </a:ext>
              </a:extLst>
            </p:cNvPr>
            <p:cNvSpPr txBox="1"/>
            <p:nvPr/>
          </p:nvSpPr>
          <p:spPr>
            <a:xfrm>
              <a:off x="2198077" y="2162908"/>
              <a:ext cx="910559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1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EE55344-1A94-E447-875B-85CE542941F0}"/>
              </a:ext>
            </a:extLst>
          </p:cNvPr>
          <p:cNvGrpSpPr/>
          <p:nvPr/>
        </p:nvGrpSpPr>
        <p:grpSpPr>
          <a:xfrm>
            <a:off x="7754946" y="2962305"/>
            <a:ext cx="772969" cy="338554"/>
            <a:chOff x="2198077" y="2162908"/>
            <a:chExt cx="910559" cy="431877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6B423F0-A2F4-0944-8056-6A3A8607FC6A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D5A9087-6D4B-C04A-BDDC-FE5013CEBDF4}"/>
                </a:ext>
              </a:extLst>
            </p:cNvPr>
            <p:cNvSpPr txBox="1"/>
            <p:nvPr/>
          </p:nvSpPr>
          <p:spPr>
            <a:xfrm>
              <a:off x="2198077" y="2162908"/>
              <a:ext cx="910559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2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D9BB410-2490-7E4D-BEFC-A1BDD7409B4E}"/>
              </a:ext>
            </a:extLst>
          </p:cNvPr>
          <p:cNvGrpSpPr/>
          <p:nvPr/>
        </p:nvGrpSpPr>
        <p:grpSpPr>
          <a:xfrm>
            <a:off x="8452463" y="2956442"/>
            <a:ext cx="772969" cy="344417"/>
            <a:chOff x="2198077" y="2162908"/>
            <a:chExt cx="910560" cy="431877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13B571A-A3F6-DF4E-A82B-25E3493DD283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955C239-34D9-5444-A6BB-62EB042C7535}"/>
                </a:ext>
              </a:extLst>
            </p:cNvPr>
            <p:cNvSpPr txBox="1"/>
            <p:nvPr/>
          </p:nvSpPr>
          <p:spPr>
            <a:xfrm>
              <a:off x="2198077" y="2162908"/>
              <a:ext cx="910560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3</a:t>
              </a: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EEE7A4E3-B249-C44C-896B-3C1D15EC5F66}"/>
              </a:ext>
            </a:extLst>
          </p:cNvPr>
          <p:cNvSpPr txBox="1"/>
          <p:nvPr/>
        </p:nvSpPr>
        <p:spPr>
          <a:xfrm>
            <a:off x="6505719" y="291115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26B2175-9396-D94A-8A1B-A25F9C72C80A}"/>
              </a:ext>
            </a:extLst>
          </p:cNvPr>
          <p:cNvGrpSpPr/>
          <p:nvPr/>
        </p:nvGrpSpPr>
        <p:grpSpPr>
          <a:xfrm>
            <a:off x="7079135" y="3454006"/>
            <a:ext cx="772969" cy="338554"/>
            <a:chOff x="2198077" y="2162908"/>
            <a:chExt cx="910559" cy="431877"/>
          </a:xfrm>
          <a:solidFill>
            <a:schemeClr val="accent4"/>
          </a:solidFill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A0959CD-3E01-F248-AC1B-B2729D9F8A44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041AB96-9CD6-BA4E-9525-D82895C109CC}"/>
                </a:ext>
              </a:extLst>
            </p:cNvPr>
            <p:cNvSpPr txBox="1"/>
            <p:nvPr/>
          </p:nvSpPr>
          <p:spPr>
            <a:xfrm>
              <a:off x="2198077" y="2162908"/>
              <a:ext cx="910559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1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0647DE1-89C0-5042-BFFA-AD59741A20EC}"/>
              </a:ext>
            </a:extLst>
          </p:cNvPr>
          <p:cNvGrpSpPr/>
          <p:nvPr/>
        </p:nvGrpSpPr>
        <p:grpSpPr>
          <a:xfrm>
            <a:off x="7765799" y="3454006"/>
            <a:ext cx="772969" cy="338554"/>
            <a:chOff x="2198077" y="2162908"/>
            <a:chExt cx="910559" cy="431877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F3CA891-BBE5-2944-A29A-68D8BFDF0658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D95EDCA-1E20-D147-880E-4FB94FB391BE}"/>
                </a:ext>
              </a:extLst>
            </p:cNvPr>
            <p:cNvSpPr txBox="1"/>
            <p:nvPr/>
          </p:nvSpPr>
          <p:spPr>
            <a:xfrm>
              <a:off x="2198077" y="2162908"/>
              <a:ext cx="910559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2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3F26350-AA28-6A44-B1B8-2B3985F1F1C9}"/>
              </a:ext>
            </a:extLst>
          </p:cNvPr>
          <p:cNvGrpSpPr/>
          <p:nvPr/>
        </p:nvGrpSpPr>
        <p:grpSpPr>
          <a:xfrm>
            <a:off x="8463316" y="3448143"/>
            <a:ext cx="772969" cy="344417"/>
            <a:chOff x="2198077" y="2162908"/>
            <a:chExt cx="910560" cy="431877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C21C853-6EDA-654A-AC31-7B96F07529B8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60552CFF-AD0C-3849-8DC2-BCD58AEBAC75}"/>
                </a:ext>
              </a:extLst>
            </p:cNvPr>
            <p:cNvSpPr txBox="1"/>
            <p:nvPr/>
          </p:nvSpPr>
          <p:spPr>
            <a:xfrm>
              <a:off x="2198077" y="2162908"/>
              <a:ext cx="910560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3</a:t>
              </a: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2CF5A81E-9DC9-3842-A5C5-031BB52CCF7A}"/>
              </a:ext>
            </a:extLst>
          </p:cNvPr>
          <p:cNvSpPr txBox="1"/>
          <p:nvPr/>
        </p:nvSpPr>
        <p:spPr>
          <a:xfrm>
            <a:off x="6516572" y="3402857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Q3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E4EF32D5-BE62-1B45-A703-4AE8F1113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07" y="4130384"/>
            <a:ext cx="791599" cy="731002"/>
          </a:xfrm>
          <a:prstGeom prst="rect">
            <a:avLst/>
          </a:prstGeom>
        </p:spPr>
      </p:pic>
      <p:cxnSp>
        <p:nvCxnSpPr>
          <p:cNvPr id="163" name="Curved Connector 162">
            <a:extLst>
              <a:ext uri="{FF2B5EF4-FFF2-40B4-BE49-F238E27FC236}">
                <a16:creationId xmlns:a16="http://schemas.microsoft.com/office/drawing/2014/main" id="{323023BE-4B04-5E4C-A488-CBCEF1E3EC30}"/>
              </a:ext>
            </a:extLst>
          </p:cNvPr>
          <p:cNvCxnSpPr>
            <a:cxnSpLocks/>
            <a:stCxn id="164" idx="1"/>
            <a:endCxn id="160" idx="1"/>
          </p:cNvCxnSpPr>
          <p:nvPr/>
        </p:nvCxnSpPr>
        <p:spPr>
          <a:xfrm rot="10800000" flipH="1" flipV="1">
            <a:off x="6171743" y="3073801"/>
            <a:ext cx="166763" cy="1422084"/>
          </a:xfrm>
          <a:prstGeom prst="curvedConnector3">
            <a:avLst>
              <a:gd name="adj1" fmla="val -137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Left Brace 163">
            <a:extLst>
              <a:ext uri="{FF2B5EF4-FFF2-40B4-BE49-F238E27FC236}">
                <a16:creationId xmlns:a16="http://schemas.microsoft.com/office/drawing/2014/main" id="{5E3BDBF5-78D1-B24A-9269-582C7023D5B4}"/>
              </a:ext>
            </a:extLst>
          </p:cNvPr>
          <p:cNvSpPr/>
          <p:nvPr/>
        </p:nvSpPr>
        <p:spPr>
          <a:xfrm>
            <a:off x="6171744" y="2470644"/>
            <a:ext cx="389585" cy="12063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rminator 166">
            <a:extLst>
              <a:ext uri="{FF2B5EF4-FFF2-40B4-BE49-F238E27FC236}">
                <a16:creationId xmlns:a16="http://schemas.microsoft.com/office/drawing/2014/main" id="{E097C9E6-B3A7-6940-905A-8F4FA923DD5B}"/>
              </a:ext>
            </a:extLst>
          </p:cNvPr>
          <p:cNvSpPr/>
          <p:nvPr/>
        </p:nvSpPr>
        <p:spPr>
          <a:xfrm>
            <a:off x="10386630" y="2782227"/>
            <a:ext cx="1407434" cy="677776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64152A4-8744-4743-943A-8D26B7D95D14}"/>
              </a:ext>
            </a:extLst>
          </p:cNvPr>
          <p:cNvCxnSpPr>
            <a:cxnSpLocks/>
            <a:stCxn id="121" idx="0"/>
            <a:endCxn id="167" idx="2"/>
          </p:cNvCxnSpPr>
          <p:nvPr/>
        </p:nvCxnSpPr>
        <p:spPr>
          <a:xfrm flipH="1" flipV="1">
            <a:off x="11090347" y="3460003"/>
            <a:ext cx="1" cy="69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ight Brace 170">
            <a:extLst>
              <a:ext uri="{FF2B5EF4-FFF2-40B4-BE49-F238E27FC236}">
                <a16:creationId xmlns:a16="http://schemas.microsoft.com/office/drawing/2014/main" id="{4733F9DB-5551-2E44-A68A-6C634DECFFD3}"/>
              </a:ext>
            </a:extLst>
          </p:cNvPr>
          <p:cNvSpPr/>
          <p:nvPr/>
        </p:nvSpPr>
        <p:spPr>
          <a:xfrm>
            <a:off x="9255857" y="2451682"/>
            <a:ext cx="336817" cy="12853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Left Arrow 176">
            <a:extLst>
              <a:ext uri="{FF2B5EF4-FFF2-40B4-BE49-F238E27FC236}">
                <a16:creationId xmlns:a16="http://schemas.microsoft.com/office/drawing/2014/main" id="{02AA1F2C-FFFF-544C-BE11-4E48EF062B0D}"/>
              </a:ext>
            </a:extLst>
          </p:cNvPr>
          <p:cNvSpPr/>
          <p:nvPr/>
        </p:nvSpPr>
        <p:spPr>
          <a:xfrm>
            <a:off x="9583051" y="2947388"/>
            <a:ext cx="740646" cy="2895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rminator 177">
            <a:extLst>
              <a:ext uri="{FF2B5EF4-FFF2-40B4-BE49-F238E27FC236}">
                <a16:creationId xmlns:a16="http://schemas.microsoft.com/office/drawing/2014/main" id="{97E81B77-0DF8-294E-AAC1-90E53DD23E96}"/>
              </a:ext>
            </a:extLst>
          </p:cNvPr>
          <p:cNvSpPr/>
          <p:nvPr/>
        </p:nvSpPr>
        <p:spPr>
          <a:xfrm>
            <a:off x="5961185" y="2875986"/>
            <a:ext cx="3631489" cy="389703"/>
          </a:xfrm>
          <a:prstGeom prst="flowChartTerminator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32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1A6-3A05-49AE-99A1-A7245497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fuzzing engine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34420-315C-40B6-83BE-4F61E1841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02" y="2037263"/>
            <a:ext cx="9553051" cy="36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3788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55568-ABDB-4EDD-93DB-2375B921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</a:rPr>
              <a:t>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FB562-C512-425A-8C4A-FF32DCCD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C222235-CF1F-CA40-A329-C57CB8BC745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9FCA9-DDFB-A04E-8C8F-5BBA0B03C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69" y="1836203"/>
            <a:ext cx="6318250" cy="34417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1A55952-0E73-6D48-A094-B5EA3FB008BF}"/>
              </a:ext>
            </a:extLst>
          </p:cNvPr>
          <p:cNvSpPr/>
          <p:nvPr/>
        </p:nvSpPr>
        <p:spPr>
          <a:xfrm>
            <a:off x="7367954" y="2092569"/>
            <a:ext cx="316523" cy="31652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961D0B-EC3A-6D4B-A190-1181A0C08BB5}"/>
              </a:ext>
            </a:extLst>
          </p:cNvPr>
          <p:cNvSpPr/>
          <p:nvPr/>
        </p:nvSpPr>
        <p:spPr>
          <a:xfrm>
            <a:off x="7367953" y="2596664"/>
            <a:ext cx="316523" cy="31652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ED6022-82F2-3243-859F-E9519ACED991}"/>
              </a:ext>
            </a:extLst>
          </p:cNvPr>
          <p:cNvSpPr/>
          <p:nvPr/>
        </p:nvSpPr>
        <p:spPr>
          <a:xfrm>
            <a:off x="7367952" y="3100759"/>
            <a:ext cx="316523" cy="31652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18BE07-BBB6-9847-9E06-46694A226F0C}"/>
              </a:ext>
            </a:extLst>
          </p:cNvPr>
          <p:cNvSpPr/>
          <p:nvPr/>
        </p:nvSpPr>
        <p:spPr>
          <a:xfrm>
            <a:off x="7362093" y="3598985"/>
            <a:ext cx="316523" cy="31652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57205F-9574-A54A-87AE-D1D5FC5A5C00}"/>
              </a:ext>
            </a:extLst>
          </p:cNvPr>
          <p:cNvSpPr/>
          <p:nvPr/>
        </p:nvSpPr>
        <p:spPr>
          <a:xfrm>
            <a:off x="7362093" y="4097211"/>
            <a:ext cx="316523" cy="31652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0A73CC-9D80-764B-BF66-6D0369D6838E}"/>
              </a:ext>
            </a:extLst>
          </p:cNvPr>
          <p:cNvSpPr/>
          <p:nvPr/>
        </p:nvSpPr>
        <p:spPr>
          <a:xfrm>
            <a:off x="7362092" y="4589590"/>
            <a:ext cx="316523" cy="31652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B89A5D-12EC-194A-BF6A-D77B962561B3}"/>
              </a:ext>
            </a:extLst>
          </p:cNvPr>
          <p:cNvSpPr/>
          <p:nvPr/>
        </p:nvSpPr>
        <p:spPr>
          <a:xfrm>
            <a:off x="7362092" y="5087816"/>
            <a:ext cx="316523" cy="31652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9240F0-4357-E645-9257-30DB5DDB0B70}"/>
              </a:ext>
            </a:extLst>
          </p:cNvPr>
          <p:cNvSpPr/>
          <p:nvPr/>
        </p:nvSpPr>
        <p:spPr>
          <a:xfrm>
            <a:off x="7362091" y="5580195"/>
            <a:ext cx="316523" cy="31652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72693-F4F7-3F4F-8ADD-65EDC4438762}"/>
              </a:ext>
            </a:extLst>
          </p:cNvPr>
          <p:cNvSpPr txBox="1"/>
          <p:nvPr/>
        </p:nvSpPr>
        <p:spPr>
          <a:xfrm>
            <a:off x="7860324" y="2039815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Fuzzer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signals FS to fork through pipe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2C8BAC-726E-8746-9BD2-BD3A00CD1E9A}"/>
              </a:ext>
            </a:extLst>
          </p:cNvPr>
          <p:cNvSpPr txBox="1"/>
          <p:nvPr/>
        </p:nvSpPr>
        <p:spPr>
          <a:xfrm>
            <a:off x="7860324" y="2543855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 receives signal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1A75C1-E227-2E47-9737-1667D40531DF}"/>
              </a:ext>
            </a:extLst>
          </p:cNvPr>
          <p:cNvSpPr txBox="1"/>
          <p:nvPr/>
        </p:nvSpPr>
        <p:spPr>
          <a:xfrm>
            <a:off x="7854462" y="3059565"/>
            <a:ext cx="333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 informs TP about fuzzing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58F4B4-9130-6140-B1BA-7358B4089665}"/>
              </a:ext>
            </a:extLst>
          </p:cNvPr>
          <p:cNvSpPr txBox="1"/>
          <p:nvPr/>
        </p:nvSpPr>
        <p:spPr>
          <a:xfrm>
            <a:off x="7854462" y="3572580"/>
            <a:ext cx="2221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 reads fuzzing state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7DC465-3D1E-EF46-86DE-1C9A1E38797A}"/>
              </a:ext>
            </a:extLst>
          </p:cNvPr>
          <p:cNvSpPr txBox="1"/>
          <p:nvPr/>
        </p:nvSpPr>
        <p:spPr>
          <a:xfrm>
            <a:off x="7854462" y="4070806"/>
            <a:ext cx="229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 writes fuzzing state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6D2AAA-418D-7149-8EEE-3C2C8E262836}"/>
              </a:ext>
            </a:extLst>
          </p:cNvPr>
          <p:cNvSpPr txBox="1"/>
          <p:nvPr/>
        </p:nvSpPr>
        <p:spPr>
          <a:xfrm>
            <a:off x="7854462" y="4563185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Fuzzer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reads COV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5B0A49-5BD0-CC48-AC3B-C7F9A921619D}"/>
              </a:ext>
            </a:extLst>
          </p:cNvPr>
          <p:cNvSpPr txBox="1"/>
          <p:nvPr/>
        </p:nvSpPr>
        <p:spPr>
          <a:xfrm>
            <a:off x="7854462" y="5040976"/>
            <a:ext cx="351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Fuzzer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reads TP ret status from pipe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522036-BA84-9842-B170-CE3357CEAE3D}"/>
              </a:ext>
            </a:extLst>
          </p:cNvPr>
          <p:cNvSpPr txBox="1"/>
          <p:nvPr/>
        </p:nvSpPr>
        <p:spPr>
          <a:xfrm>
            <a:off x="7854462" y="5518767"/>
            <a:ext cx="301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 writes TP ret status to pipe 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9D72677-ECEA-4221-94D9-D9BC42A5826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Communication among </a:t>
            </a:r>
            <a:r>
              <a:rPr lang="en-US" dirty="0" err="1"/>
              <a:t>fuzzer</a:t>
            </a:r>
            <a:r>
              <a:rPr lang="en-US" dirty="0"/>
              <a:t>, </a:t>
            </a:r>
            <a:r>
              <a:rPr lang="en-US" dirty="0" err="1"/>
              <a:t>forkserver</a:t>
            </a:r>
            <a:r>
              <a:rPr lang="en-US" dirty="0"/>
              <a:t> and testing program</a:t>
            </a:r>
          </a:p>
        </p:txBody>
      </p:sp>
    </p:spTree>
    <p:extLst>
      <p:ext uri="{BB962C8B-B14F-4D97-AF65-F5344CB8AC3E}">
        <p14:creationId xmlns:p14="http://schemas.microsoft.com/office/powerpoint/2010/main" val="2828806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SSL Protocol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26900" y="1040012"/>
            <a:ext cx="3726238" cy="4424068"/>
          </a:xfrm>
        </p:spPr>
        <p:txBody>
          <a:bodyPr>
            <a:normAutofit lnSpcReduction="10000"/>
          </a:bodyPr>
          <a:lstStyle/>
          <a:p>
            <a:pPr>
              <a:spcAft>
                <a:spcPts val="1091"/>
              </a:spcAft>
            </a:pPr>
            <a:r>
              <a:rPr lang="en-US" sz="1636" dirty="0"/>
              <a:t>A standard protocol for authentication and creating a secure connection.</a:t>
            </a:r>
          </a:p>
          <a:p>
            <a:pPr marL="376675" lvl="2" indent="-207820">
              <a:spcAft>
                <a:spcPts val="545"/>
              </a:spcAft>
              <a:buClr>
                <a:srgbClr val="000000"/>
              </a:buClr>
              <a:buSzPct val="120000"/>
              <a:buFont typeface="Arial" pitchFamily="34" charset="0"/>
              <a:buChar char="•"/>
            </a:pPr>
            <a:r>
              <a:rPr lang="en-US" sz="1455" dirty="0">
                <a:latin typeface="Arial" charset="0"/>
              </a:rPr>
              <a:t>Running in server/client mode.</a:t>
            </a:r>
          </a:p>
          <a:p>
            <a:pPr marL="376675" lvl="2" indent="-207820">
              <a:spcAft>
                <a:spcPts val="545"/>
              </a:spcAft>
              <a:buClr>
                <a:srgbClr val="000000"/>
              </a:buClr>
              <a:buSzPct val="120000"/>
              <a:buFont typeface="Arial" pitchFamily="34" charset="0"/>
              <a:buChar char="•"/>
            </a:pPr>
            <a:r>
              <a:rPr lang="en-US" sz="1455" dirty="0">
                <a:latin typeface="Arial" charset="0"/>
              </a:rPr>
              <a:t>Authentication through handshakes.</a:t>
            </a:r>
          </a:p>
          <a:p>
            <a:pPr marL="376675" lvl="2" indent="-207820">
              <a:spcAft>
                <a:spcPts val="545"/>
              </a:spcAft>
              <a:buClr>
                <a:srgbClr val="000000"/>
              </a:buClr>
              <a:buSzPct val="120000"/>
              <a:buFont typeface="Arial" pitchFamily="34" charset="0"/>
              <a:buChar char="•"/>
            </a:pPr>
            <a:r>
              <a:rPr lang="en-US" sz="1455" dirty="0">
                <a:latin typeface="Arial" charset="0"/>
              </a:rPr>
              <a:t>Also allowing other functionalities such as </a:t>
            </a:r>
            <a:r>
              <a:rPr lang="en-US" sz="1455" dirty="0"/>
              <a:t>selecting cipher suites and deriving shared keys</a:t>
            </a:r>
          </a:p>
          <a:p>
            <a:pPr marL="376675" lvl="2" indent="-207820">
              <a:spcAft>
                <a:spcPts val="545"/>
              </a:spcAft>
              <a:buClr>
                <a:srgbClr val="000000"/>
              </a:buClr>
              <a:buSzPct val="120000"/>
              <a:buFont typeface="Arial" pitchFamily="34" charset="0"/>
              <a:buChar char="•"/>
            </a:pPr>
            <a:r>
              <a:rPr lang="en-US" sz="1455" dirty="0">
                <a:latin typeface="Arial" charset="0"/>
              </a:rPr>
              <a:t>Typically four flights in the handshake</a:t>
            </a:r>
          </a:p>
          <a:p>
            <a:pPr marL="376675" lvl="2" indent="-207820">
              <a:spcAft>
                <a:spcPts val="545"/>
              </a:spcAft>
              <a:buClr>
                <a:srgbClr val="000000"/>
              </a:buClr>
              <a:buSzPct val="120000"/>
              <a:buFont typeface="Arial" pitchFamily="34" charset="0"/>
              <a:buChar char="•"/>
            </a:pPr>
            <a:endParaRPr lang="en-US" sz="727" dirty="0">
              <a:latin typeface="Arial" charset="0"/>
            </a:endParaRPr>
          </a:p>
          <a:p>
            <a:pPr>
              <a:spcAft>
                <a:spcPts val="1091"/>
              </a:spcAft>
              <a:buClr>
                <a:srgbClr val="F0AB00"/>
              </a:buClr>
            </a:pPr>
            <a:r>
              <a:rPr lang="en-US" sz="1636" dirty="0"/>
              <a:t>Many vulnerabilities of OpenSSL are well documented in CVE and serve as ground truth</a:t>
            </a:r>
            <a:r>
              <a:rPr lang="en-US" sz="1818" dirty="0"/>
              <a:t>.</a:t>
            </a:r>
          </a:p>
          <a:p>
            <a:pPr marL="376675" lvl="2" indent="-207820">
              <a:spcAft>
                <a:spcPts val="545"/>
              </a:spcAft>
              <a:buClr>
                <a:srgbClr val="000000"/>
              </a:buClr>
              <a:buSzPct val="120000"/>
              <a:buFont typeface="Arial" pitchFamily="34" charset="0"/>
              <a:buChar char="•"/>
            </a:pPr>
            <a:r>
              <a:rPr lang="en-US" sz="1455" dirty="0">
                <a:latin typeface="Arial" charset="0"/>
              </a:rPr>
              <a:t>Heartbleed (</a:t>
            </a:r>
            <a:r>
              <a:rPr lang="mr-IN" sz="1455" dirty="0">
                <a:latin typeface="Arial" charset="0"/>
              </a:rPr>
              <a:t>CVE-2014-0160</a:t>
            </a:r>
            <a:r>
              <a:rPr lang="en-US" sz="1455" dirty="0">
                <a:latin typeface="Arial" charset="0"/>
              </a:rPr>
              <a:t>)</a:t>
            </a:r>
          </a:p>
          <a:p>
            <a:pPr marL="376675" lvl="2" indent="-207820">
              <a:spcAft>
                <a:spcPts val="545"/>
              </a:spcAft>
              <a:buClr>
                <a:srgbClr val="000000"/>
              </a:buClr>
              <a:buSzPct val="120000"/>
              <a:buFont typeface="Arial" pitchFamily="34" charset="0"/>
              <a:buChar char="•"/>
            </a:pPr>
            <a:r>
              <a:rPr lang="en-US" sz="1455" dirty="0"/>
              <a:t>17% of the Internet's secure web servers certified by trusted authorities were vulnerable to the attack</a:t>
            </a:r>
          </a:p>
          <a:p>
            <a:pPr lvl="1">
              <a:spcAft>
                <a:spcPts val="1091"/>
              </a:spcAft>
            </a:pPr>
            <a:endParaRPr lang="en-US" sz="1818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668" y="1370194"/>
            <a:ext cx="3905550" cy="407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37047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7990</TotalTime>
  <Words>501</Words>
  <Application>Microsoft Office PowerPoint</Application>
  <PresentationFormat>Widescreen</PresentationFormat>
  <Paragraphs>144</Paragraphs>
  <Slides>19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Apple Chancery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Fuzzing communication protocols</vt:lpstr>
      <vt:lpstr>AFL Forkserver</vt:lpstr>
      <vt:lpstr>PowerPoint Presentation</vt:lpstr>
      <vt:lpstr>System design</vt:lpstr>
      <vt:lpstr>State-aware fuzzer</vt:lpstr>
      <vt:lpstr>Stateful fuzzing engine</vt:lpstr>
      <vt:lpstr>Communication</vt:lpstr>
      <vt:lpstr>Evaluation on SSL Protocol</vt:lpstr>
      <vt:lpstr>Implementation upon AFL</vt:lpstr>
      <vt:lpstr>Demo 2</vt:lpstr>
      <vt:lpstr>Code coverage breakdown</vt:lpstr>
      <vt:lpstr>PowerPoint Presentation</vt:lpstr>
      <vt:lpstr>Performance comparison</vt:lpstr>
      <vt:lpstr>Single packet fuzzing</vt:lpstr>
      <vt:lpstr>Stateful fuzzing</vt:lpstr>
      <vt:lpstr>Search Policy</vt:lpstr>
      <vt:lpstr>Search Policy: what to monitor?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Yurong</dc:creator>
  <cp:lastModifiedBy>Chen, Yurong</cp:lastModifiedBy>
  <cp:revision>730</cp:revision>
  <cp:lastPrinted>2017-11-03T15:35:29Z</cp:lastPrinted>
  <dcterms:created xsi:type="dcterms:W3CDTF">2017-10-12T02:24:06Z</dcterms:created>
  <dcterms:modified xsi:type="dcterms:W3CDTF">2020-01-13T00:23:42Z</dcterms:modified>
</cp:coreProperties>
</file>